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D8B"/>
    <a:srgbClr val="141B5C"/>
    <a:srgbClr val="1B257F"/>
    <a:srgbClr val="1E2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90C9-6D97-4FEB-B818-422E1CF7EDD3}" type="datetimeFigureOut">
              <a:rPr lang="cs-CZ" smtClean="0"/>
              <a:t>25.2.2015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F791A-66D3-4A65-B658-869E8E539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47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F791A-66D3-4A65-B658-869E8E5399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34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079B-9485-4A7F-8863-0CA538DE9497}" type="datetime1">
              <a:rPr lang="cs-CZ" smtClean="0"/>
              <a:t>25.2.2015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42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A6C-08DE-4905-873E-73A4AB55CABE}" type="datetime1">
              <a:rPr lang="cs-CZ" smtClean="0"/>
              <a:t>25.2.2015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2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AF49-5860-4D5D-9B30-E0112882CBD3}" type="datetime1">
              <a:rPr lang="cs-CZ" smtClean="0"/>
              <a:t>25.2.2015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19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4C52-8999-4967-9601-C468816F1634}" type="datetime1">
              <a:rPr lang="cs-CZ" smtClean="0"/>
              <a:t>25.2.2015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01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03C8-3469-4B3D-B8F3-0579BA135BF9}" type="datetime1">
              <a:rPr lang="cs-CZ" smtClean="0"/>
              <a:t>25.2.2015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6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ADED-5B24-4241-9E4F-2D27AE13226B}" type="datetime1">
              <a:rPr lang="cs-CZ" smtClean="0"/>
              <a:t>25.2.2015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89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20E-3A14-4B98-A90D-2DF394229604}" type="datetime1">
              <a:rPr lang="cs-CZ" smtClean="0"/>
              <a:t>25.2.2015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94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BA8-C465-464B-94C1-7DECDDDCECEF}" type="datetime1">
              <a:rPr lang="cs-CZ" smtClean="0"/>
              <a:t>25.2.2015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74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ADD-192F-4D9C-A054-22BD71ACC36F}" type="datetime1">
              <a:rPr lang="cs-CZ" smtClean="0"/>
              <a:t>25.2.2015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60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87C-4B5B-42C5-B70D-2B3837010608}" type="datetime1">
              <a:rPr lang="cs-CZ" smtClean="0"/>
              <a:t>25.2.2015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42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90AB-5F45-4B16-8C12-14E85D8B2884}" type="datetime1">
              <a:rPr lang="cs-CZ" smtClean="0"/>
              <a:t>25.2.2015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7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44BF-59E3-4086-A9E4-3E56CDB53865}" type="datetime1">
              <a:rPr lang="cs-CZ" smtClean="0"/>
              <a:t>25.2.2015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© 2015  SMP Praha 3 a.s.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7054-C7B2-421A-970B-E85D64E63F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95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py.cz/#mm=ZTtTcP@sa=s@st=s@ssq=Spr%C3%A1va%20komun%C3%A1ln%C3%ADho%20majetku%20Praha%203%2C%20a.s.%2C%20Ol%C5%A1ansk%C3%A1@sss=1@ssp=133167968_135937936_133195680_135961088@x=133174908@y=135937773@z=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655077"/>
            <a:ext cx="7056784" cy="720080"/>
          </a:xfrm>
        </p:spPr>
        <p:txBody>
          <a:bodyPr>
            <a:normAutofit/>
          </a:bodyPr>
          <a:lstStyle/>
          <a:p>
            <a:pPr algn="r"/>
            <a:r>
              <a:rPr lang="cs-CZ" sz="2800" b="1" dirty="0" smtClean="0">
                <a:solidFill>
                  <a:schemeClr val="tx1"/>
                </a:solidFill>
              </a:rPr>
              <a:t>Správa majetkového portfolia Praha 3 a.s.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6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mppraha3.cz/img/home_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2" y="1628800"/>
            <a:ext cx="8352047" cy="42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46499" y="6044644"/>
            <a:ext cx="299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Ing. Karel Sommer, ředitel společnosti</a:t>
            </a:r>
            <a:endParaRPr lang="cs-CZ" sz="1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8632" y="6013867"/>
            <a:ext cx="446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Prezentace řešení CZT v Brandýse nad Labem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1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81731" y="6309320"/>
            <a:ext cx="8305069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10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/>
              <a:t>Návrh budoucího stavu zajištění výroby a rozvodů </a:t>
            </a:r>
            <a:r>
              <a:rPr lang="cs-CZ" sz="2000" b="1" dirty="0" smtClean="0"/>
              <a:t>TE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cs-CZ" sz="1400" b="1" dirty="0" smtClean="0"/>
              <a:t>Oprava </a:t>
            </a:r>
            <a:r>
              <a:rPr lang="cs-CZ" sz="1400" b="1" dirty="0"/>
              <a:t>stávajících rozvodů CZT bez investice do nových zdrojů výroby </a:t>
            </a:r>
            <a:r>
              <a:rPr lang="cs-CZ" sz="1400" b="1" dirty="0" smtClean="0"/>
              <a:t>TE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nízký </a:t>
            </a:r>
            <a:r>
              <a:rPr lang="cs-CZ" sz="1400" dirty="0"/>
              <a:t>finanční náklad na modernizaci CZT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nejjednodušší </a:t>
            </a:r>
            <a:r>
              <a:rPr lang="cs-CZ" sz="1400" dirty="0"/>
              <a:t>a nejrychlejší řešení s možností pokračovat variantou </a:t>
            </a:r>
            <a:r>
              <a:rPr lang="cs-CZ" sz="1400" dirty="0" err="1"/>
              <a:t>add</a:t>
            </a:r>
            <a:r>
              <a:rPr lang="cs-CZ" sz="1400" dirty="0"/>
              <a:t> 4)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cena </a:t>
            </a:r>
            <a:r>
              <a:rPr lang="cs-CZ" sz="1400" dirty="0"/>
              <a:t>TE se sníží o rozdíl ztrát v rozvodech před rekonstrukcí a po rekonstrukci</a:t>
            </a:r>
            <a:r>
              <a:rPr lang="cs-CZ" sz="1400" dirty="0" smtClean="0"/>
              <a:t>- nižší </a:t>
            </a:r>
            <a:r>
              <a:rPr lang="cs-CZ" sz="1400" dirty="0"/>
              <a:t>účinnost zdroje TE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 smtClean="0"/>
              <a:t>cena </a:t>
            </a:r>
            <a:r>
              <a:rPr lang="cs-CZ" sz="1400" dirty="0"/>
              <a:t>TE stoupne pro konečného spotřebitele o odpisy nové investice, kde tato investice nemá vliv na účinnost </a:t>
            </a:r>
            <a:r>
              <a:rPr lang="cs-CZ" sz="1400" dirty="0" smtClean="0"/>
              <a:t> starého </a:t>
            </a:r>
            <a:r>
              <a:rPr lang="cs-CZ" sz="1400" dirty="0"/>
              <a:t>zdroje výroby TE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 smtClean="0"/>
              <a:t>nezvýší </a:t>
            </a:r>
            <a:r>
              <a:rPr lang="cs-CZ" sz="1400" dirty="0"/>
              <a:t>se účinnost výroby GJ TE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 smtClean="0"/>
              <a:t>nemoderní </a:t>
            </a:r>
            <a:r>
              <a:rPr lang="cs-CZ" sz="1400" dirty="0"/>
              <a:t>zastaralé řešení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503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81731" y="6309320"/>
            <a:ext cx="8305069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42856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11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/>
              <a:t>Návrh budoucího stavu zajištění výroby a rozvodů </a:t>
            </a:r>
            <a:r>
              <a:rPr lang="cs-CZ" sz="2000" b="1" dirty="0" smtClean="0"/>
              <a:t>TE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cs-CZ" sz="1400" b="1" dirty="0" smtClean="0"/>
              <a:t>Oprava </a:t>
            </a:r>
            <a:r>
              <a:rPr lang="cs-CZ" sz="1400" b="1" dirty="0"/>
              <a:t>a propojení stávajících rozvodů TE do jednoho okruhu (systému) společně s vybudováním nového zdroje TE, kde výroba TE je pomocí spalování </a:t>
            </a:r>
            <a:r>
              <a:rPr lang="cs-CZ" sz="1400" b="1" dirty="0" err="1" smtClean="0"/>
              <a:t>dřevoštěpky</a:t>
            </a:r>
            <a:endParaRPr lang="cs-CZ" sz="1400" b="1" dirty="0" smtClean="0"/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/>
              <a:t>zvýšení účinnosti celého systému nejen v dopravě TE, ale i ve výrobě </a:t>
            </a:r>
            <a:r>
              <a:rPr lang="cs-CZ" sz="1400" dirty="0" smtClean="0"/>
              <a:t>TE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/>
              <a:t>vybudování nového zdroje TE je soukromou </a:t>
            </a:r>
            <a:r>
              <a:rPr lang="cs-CZ" sz="1400" dirty="0" smtClean="0"/>
              <a:t>investicí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množství paliva potřebného k výrobě TE (až 15tun na jednu bytovou jednotku/rok)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potřeba prohřívání </a:t>
            </a:r>
            <a:r>
              <a:rPr lang="cs-CZ" sz="1400" dirty="0" err="1"/>
              <a:t>dřevoštěpky</a:t>
            </a:r>
            <a:r>
              <a:rPr lang="cs-CZ" sz="1400" dirty="0"/>
              <a:t> z důvodu dodržení parametrů vlhkosti pro zachování účinnosti zdroje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velká prašnost při manipulaci s </a:t>
            </a:r>
            <a:r>
              <a:rPr lang="cs-CZ" sz="1400" dirty="0" err="1"/>
              <a:t>dřevoštěpkou</a:t>
            </a:r>
            <a:endParaRPr lang="cs-CZ" sz="1400" dirty="0"/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ekologická zátěž dané lokality výroby z důvodů velkého množství denního průjezdu nákladních aut dopravujících </a:t>
            </a:r>
            <a:r>
              <a:rPr lang="cs-CZ" sz="1400" dirty="0" err="1"/>
              <a:t>dřevoštěpku</a:t>
            </a:r>
            <a:r>
              <a:rPr lang="cs-CZ" sz="1400" dirty="0"/>
              <a:t> 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není zajištěn dostatek </a:t>
            </a:r>
            <a:r>
              <a:rPr lang="cs-CZ" sz="1400" dirty="0" err="1"/>
              <a:t>dřevoštepky</a:t>
            </a:r>
            <a:r>
              <a:rPr lang="cs-CZ" sz="1400" dirty="0"/>
              <a:t> na cca 20 let tak, aby v budoucích letech nebyla nutná doprava </a:t>
            </a:r>
            <a:r>
              <a:rPr lang="cs-CZ" sz="1400" dirty="0" err="1"/>
              <a:t>dřevoštěpky</a:t>
            </a:r>
            <a:r>
              <a:rPr lang="cs-CZ" sz="1400" dirty="0"/>
              <a:t> ze vzdálenějších lokalit a tím by také prudce vzrostla cena výroby TE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hlučnost dopravy paliva pásovými nebo šnekovými dopravníky ke spalování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obrovské nároky na uskladnění </a:t>
            </a:r>
            <a:r>
              <a:rPr lang="cs-CZ" sz="1400" dirty="0" err="1"/>
              <a:t>dřevoštěpky</a:t>
            </a:r>
            <a:endParaRPr lang="cs-CZ" sz="1400" dirty="0"/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při nedostatku </a:t>
            </a:r>
            <a:r>
              <a:rPr lang="cs-CZ" sz="1400" dirty="0" err="1"/>
              <a:t>dřevoštěpky</a:t>
            </a:r>
            <a:r>
              <a:rPr lang="cs-CZ" sz="1400" dirty="0"/>
              <a:t> hrozí náhrada tohoto paliva hnědým uhlím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601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81731" y="6306617"/>
            <a:ext cx="8305069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42856" y="6313776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12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/>
              <a:t>Návrh budoucího stavu zajištění výroby a rozvodů </a:t>
            </a:r>
            <a:r>
              <a:rPr lang="cs-CZ" sz="2000" b="1" dirty="0" smtClean="0"/>
              <a:t>TE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cs-CZ" sz="1400" b="1" dirty="0"/>
              <a:t>Oprava a propojení stávajících rozvodů TE do jednoho okruhu (systému) společně s vybudováním nového zdroje TE, kde výroba TE je pomocí kogenerační jednotky (jednotek) a části stávajícího systému výroby </a:t>
            </a:r>
            <a:r>
              <a:rPr lang="cs-CZ" sz="1400" b="1" dirty="0" smtClean="0"/>
              <a:t>TE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zvýšení </a:t>
            </a:r>
            <a:r>
              <a:rPr lang="cs-CZ" sz="1400" dirty="0"/>
              <a:t>účinnosti celého systému nejen v dopravě TE, ale i ve výrobě TE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vybudování </a:t>
            </a:r>
            <a:r>
              <a:rPr lang="cs-CZ" sz="1400" dirty="0"/>
              <a:t>nového zdroje TE není  investicí města Brandýs nad Labem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jednoznačně </a:t>
            </a:r>
            <a:r>
              <a:rPr lang="cs-CZ" sz="1400" dirty="0"/>
              <a:t>stabilizovaná a snížená cena výroby TE (oproti stávajícímu stavu), kde na výrobě TE se podílí KJ (kogenerační jednotka)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vysoce </a:t>
            </a:r>
            <a:r>
              <a:rPr lang="cs-CZ" sz="1400" dirty="0"/>
              <a:t>moderní a sofistikovaná výroba TE, kde dochází k maximálnímu využití paliva a to až k hodnotám 90% účinnosti zdroje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výrobou </a:t>
            </a:r>
            <a:r>
              <a:rPr lang="cs-CZ" sz="1400" dirty="0" err="1"/>
              <a:t>tkzv</a:t>
            </a:r>
            <a:r>
              <a:rPr lang="cs-CZ" sz="1400" dirty="0"/>
              <a:t>. špičkové el. energie dochází k výraznému snížení nákladů na výrobu TE potřebnou pro vytápění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dotace </a:t>
            </a:r>
            <a:r>
              <a:rPr lang="cs-CZ" sz="1400" dirty="0"/>
              <a:t>na výrobu </a:t>
            </a:r>
            <a:r>
              <a:rPr lang="cs-CZ" sz="1400" dirty="0" err="1"/>
              <a:t>el.energie</a:t>
            </a:r>
            <a:r>
              <a:rPr lang="cs-CZ" sz="1400" dirty="0"/>
              <a:t> (KVET – Kombinovaná Výroba Elektřiny a Tepla), které výrazně pomáhají na umoření investičních nákladů bez potřeby rozpočítávání do nákladů do výroby TE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naprosto </a:t>
            </a:r>
            <a:r>
              <a:rPr lang="cs-CZ" sz="1400" dirty="0"/>
              <a:t>čisté ekologické řešení, kde TE se odebírá i ze spalovacích výměníků a tím dochází k maximální účinnosti výroby TE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nutnost </a:t>
            </a:r>
            <a:r>
              <a:rPr lang="cs-CZ" sz="1400" dirty="0"/>
              <a:t>zachování 100% produkce stávající výroby TE (počítá se s modernizací stávající výroby)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plně </a:t>
            </a:r>
            <a:r>
              <a:rPr lang="cs-CZ" sz="1400" dirty="0"/>
              <a:t>automatický provoz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rychlost </a:t>
            </a:r>
            <a:r>
              <a:rPr lang="cs-CZ" sz="1400" dirty="0"/>
              <a:t>řešení (KJ může být kontejnerová a pouze se přiveze a zapojí do systému, nemusí nutně být součástí kotelny) 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vyšší investiční náklady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potřeba vybudování (ke každé KJ) akumulační nádoby pro jímání TE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potřeba vybudování vyvedení výkonu EE (elektrické energie) včetně vybudování trafostanice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/>
              <a:t>složitější legislativa pro stavební řízení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851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42856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13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/>
              <a:t>Návrh budoucího stavu zajištění výroby a rozvodů </a:t>
            </a:r>
            <a:r>
              <a:rPr lang="cs-CZ" sz="2000" b="1" dirty="0" smtClean="0"/>
              <a:t>TE</a:t>
            </a:r>
            <a:br>
              <a:rPr lang="cs-CZ" sz="2000" b="1" dirty="0" smtClean="0"/>
            </a:br>
            <a:r>
              <a:rPr lang="cs-CZ" sz="2000" b="1" dirty="0" smtClean="0"/>
              <a:t>Fotogalerie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3" y="2193075"/>
            <a:ext cx="2440895" cy="18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75319"/>
            <a:ext cx="2468519" cy="18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57813"/>
            <a:ext cx="2491958" cy="186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39188"/>
            <a:ext cx="2440896" cy="18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3" y="4157813"/>
            <a:ext cx="1358766" cy="18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57568"/>
            <a:ext cx="2440896" cy="18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42856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14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/>
              <a:t>Doporučení společnosti SMP Praha 3 a.s.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cs-CZ" sz="1400" b="1" u="sng" dirty="0" smtClean="0"/>
              <a:t>SMP </a:t>
            </a:r>
            <a:r>
              <a:rPr lang="cs-CZ" sz="1400" b="1" u="sng" dirty="0"/>
              <a:t>Praha 3 a.s. doporučuje volbu varianty č.4</a:t>
            </a:r>
            <a:r>
              <a:rPr lang="cs-CZ" sz="1400" dirty="0"/>
              <a:t>, která odpovídá modernímu pojetí výroby TE s ohledem na maximální využití primárního paliva – účinnosti výroby TE. Pro tuto variantu lze doporučit městu Brandýs nad Labem založení společného podniku, který by celou investici realizoval z vložených a případně úvěrových finančních zdrojů. Tímto řešením by město Brandýs nad Labem neztratilo kontrolu nad účelně vynaloženým objemem finančních prostředků pro modernizaci CZT dle varianty č.4 a dále také by město Brandýs nad Labem mělo plnou kontrolu nad cenotvorbou TE pro budoucí období a pro konečné spotřebitele. Pokud Vás tato nabídka osloví, tak naše společnost je připravena pro další jednání. Velmi Vám děkujeme za možnost prezentace naší nabídky a za oslovení naší společnosti.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461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41" y="1454496"/>
            <a:ext cx="4630023" cy="508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42856" y="6332588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15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 algn="r"/>
            <a:r>
              <a:rPr lang="cs-CZ" sz="2000" b="1" dirty="0"/>
              <a:t>S</a:t>
            </a:r>
            <a:r>
              <a:rPr lang="cs-CZ" sz="2000" b="1" dirty="0" smtClean="0"/>
              <a:t>távající </a:t>
            </a:r>
            <a:r>
              <a:rPr lang="cs-CZ" sz="2000" b="1" dirty="0"/>
              <a:t>kalkulační vzorec ceny </a:t>
            </a:r>
            <a:r>
              <a:rPr lang="cs-CZ" sz="2000" b="1" dirty="0" smtClean="0"/>
              <a:t>TE pro lokalitu</a:t>
            </a:r>
            <a:r>
              <a:rPr lang="cs-CZ" sz="2000" b="1" dirty="0"/>
              <a:t> </a:t>
            </a:r>
            <a:r>
              <a:rPr lang="cs-CZ" sz="2000" b="1" dirty="0" smtClean="0"/>
              <a:t>Praha 3</a:t>
            </a:r>
            <a:br>
              <a:rPr lang="cs-CZ" sz="2000" b="1" dirty="0" smtClean="0"/>
            </a:br>
            <a:r>
              <a:rPr lang="cs-CZ" sz="2000" b="1" dirty="0" smtClean="0"/>
              <a:t>společnosti </a:t>
            </a:r>
            <a:r>
              <a:rPr lang="cs-CZ" sz="2000" b="1" dirty="0"/>
              <a:t>SMP Praha 3 a.s</a:t>
            </a:r>
            <a:r>
              <a:rPr lang="cs-CZ" sz="2000" dirty="0"/>
              <a:t>.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29" y="6309320"/>
            <a:ext cx="4183371" cy="365125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S</a:t>
            </a:r>
            <a:r>
              <a:rPr lang="cs-CZ" b="1" dirty="0" smtClean="0">
                <a:solidFill>
                  <a:schemeClr val="bg1"/>
                </a:solidFill>
              </a:rPr>
              <a:t>právy nemovitostí, v</a:t>
            </a:r>
            <a:r>
              <a:rPr lang="cs-CZ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ýstavba</a:t>
            </a:r>
            <a:r>
              <a:rPr lang="cs-CZ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provoz a údržba topných </a:t>
            </a:r>
            <a:r>
              <a:rPr lang="cs-CZ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zdrojů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 algn="r"/>
            <a:r>
              <a:rPr lang="cs-CZ" sz="2000" b="1" dirty="0" smtClean="0"/>
              <a:t>Kontakty</a:t>
            </a:r>
            <a:endParaRPr lang="cs-CZ" sz="20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cs-CZ" sz="1800" b="1" dirty="0" smtClean="0"/>
              <a:t>Správa majetkového portfolia Praha 3 a.s.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1400" dirty="0"/>
              <a:t>Olšanská 2666/7, 130 00 Praha </a:t>
            </a:r>
            <a:r>
              <a:rPr lang="cs-CZ" sz="1400" dirty="0" smtClean="0"/>
              <a:t>3</a:t>
            </a:r>
          </a:p>
          <a:p>
            <a:pPr marL="0" indent="0" defTabSz="360000">
              <a:lnSpc>
                <a:spcPct val="200000"/>
              </a:lnSpc>
              <a:buNone/>
              <a:tabLst>
                <a:tab pos="0" algn="l"/>
              </a:tabLst>
            </a:pPr>
            <a:r>
              <a:rPr lang="cs-CZ" sz="1400" b="1" dirty="0" smtClean="0"/>
              <a:t>Telefon:	</a:t>
            </a:r>
            <a:r>
              <a:rPr lang="cs-CZ" sz="1400" dirty="0" smtClean="0"/>
              <a:t>+ 420 227 </a:t>
            </a:r>
            <a:r>
              <a:rPr lang="cs-CZ" sz="1400" dirty="0"/>
              <a:t>031 </a:t>
            </a:r>
            <a:r>
              <a:rPr lang="cs-CZ" sz="1400" dirty="0" smtClean="0"/>
              <a:t>795</a:t>
            </a:r>
          </a:p>
          <a:p>
            <a:pPr marL="0" indent="0" defTabSz="720000">
              <a:lnSpc>
                <a:spcPct val="200000"/>
              </a:lnSpc>
              <a:buNone/>
            </a:pPr>
            <a:r>
              <a:rPr lang="cs-CZ" sz="1400" b="1" dirty="0" smtClean="0"/>
              <a:t>Fax:</a:t>
            </a:r>
            <a:r>
              <a:rPr lang="cs-CZ" sz="1400" b="1" dirty="0"/>
              <a:t>	</a:t>
            </a:r>
            <a:r>
              <a:rPr lang="cs-CZ" sz="1400" dirty="0" smtClean="0"/>
              <a:t>+ </a:t>
            </a:r>
            <a:r>
              <a:rPr lang="cs-CZ" sz="1400" dirty="0"/>
              <a:t>420 222 718 </a:t>
            </a:r>
            <a:r>
              <a:rPr lang="cs-CZ" sz="1400" dirty="0" smtClean="0"/>
              <a:t>346</a:t>
            </a:r>
          </a:p>
          <a:p>
            <a:pPr marL="0" indent="0" defTabSz="720000">
              <a:lnSpc>
                <a:spcPct val="200000"/>
              </a:lnSpc>
              <a:buNone/>
            </a:pPr>
            <a:r>
              <a:rPr lang="cs-CZ" sz="1400" b="1" dirty="0" smtClean="0"/>
              <a:t>Mobil:	</a:t>
            </a:r>
            <a:r>
              <a:rPr lang="cs-CZ" sz="1400" dirty="0" smtClean="0"/>
              <a:t>+ </a:t>
            </a:r>
            <a:r>
              <a:rPr lang="cs-CZ" sz="1400" dirty="0"/>
              <a:t>420 </a:t>
            </a:r>
            <a:r>
              <a:rPr lang="cs-CZ" sz="1400" dirty="0" smtClean="0"/>
              <a:t>604 222 085</a:t>
            </a:r>
          </a:p>
          <a:p>
            <a:pPr marL="0" indent="0" defTabSz="720000">
              <a:lnSpc>
                <a:spcPct val="200000"/>
              </a:lnSpc>
              <a:buNone/>
            </a:pPr>
            <a:r>
              <a:rPr lang="cs-CZ" sz="1400" b="1" dirty="0" smtClean="0"/>
              <a:t>E-mail:	</a:t>
            </a:r>
            <a:r>
              <a:rPr lang="cs-CZ" sz="1400" dirty="0" smtClean="0"/>
              <a:t>sommer@smppraha3.cz</a:t>
            </a:r>
          </a:p>
        </p:txBody>
      </p:sp>
      <p:pic>
        <p:nvPicPr>
          <p:cNvPr id="3074" name="Picture 2" descr="http://www.smppraha3.cz/img/map_olsa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77" y="2791234"/>
            <a:ext cx="3528392" cy="20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zápatí 6"/>
          <p:cNvSpPr txBox="1">
            <a:spLocks/>
          </p:cNvSpPr>
          <p:nvPr/>
        </p:nvSpPr>
        <p:spPr>
          <a:xfrm>
            <a:off x="4503429" y="6316479"/>
            <a:ext cx="4183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b="1" dirty="0" smtClean="0">
                <a:solidFill>
                  <a:schemeClr val="bg1"/>
                </a:solidFill>
              </a:rPr>
              <a:t>www.smppraha3.cz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O společnosti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916832"/>
            <a:ext cx="8229600" cy="413732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Společnost Správa majetkového portfolia Praha 3 a.s. vznikla dne 1.9.2009 na základě projektu rozdělení odštěpením od společnosti Správa komunálního majetku Praha 3, a.s.,  která byla založena Městskou částí Praha 3 v roce 1995 za účelem správy a údržby nemovitého majetku ve vlastnictví obce.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1500" dirty="0" smtClean="0">
                <a:ea typeface="Tahoma" panose="020B0604030504040204" pitchFamily="34" charset="0"/>
                <a:cs typeface="Tahoma" panose="020B0604030504040204" pitchFamily="34" charset="0"/>
              </a:rPr>
              <a:t>Jediným akcionářem společnosti je Městská část Praha 3</a:t>
            </a:r>
            <a:r>
              <a:rPr lang="cs-CZ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491880" y="1424661"/>
            <a:ext cx="5184576" cy="0"/>
          </a:xfrm>
          <a:prstGeom prst="line">
            <a:avLst/>
          </a:prstGeom>
          <a:ln w="22225">
            <a:solidFill>
              <a:srgbClr val="1B2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smppraha3.cz/img/logo_S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42856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2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Poskytované služby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pt-BR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Správa, provoz a údržba objektů</a:t>
            </a:r>
            <a:endParaRPr lang="cs-CZ" sz="1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300000"/>
              </a:lnSpc>
            </a:pPr>
            <a:r>
              <a:rPr lang="cs-CZ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Vedení účetnictví  spravovaného subjektu </a:t>
            </a:r>
          </a:p>
          <a:p>
            <a:pPr>
              <a:lnSpc>
                <a:spcPct val="300000"/>
              </a:lnSpc>
            </a:pPr>
            <a:r>
              <a:rPr lang="cs-CZ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Výstavba, provoz a údržba topných zdrojů </a:t>
            </a:r>
          </a:p>
          <a:p>
            <a:pPr>
              <a:lnSpc>
                <a:spcPct val="300000"/>
              </a:lnSpc>
            </a:pPr>
            <a:r>
              <a:rPr lang="cs-CZ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Ostatní služby</a:t>
            </a:r>
            <a:endParaRPr lang="cs-CZ" sz="1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42856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3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Výstavba, provoz a údržba topných zdrojů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293" y="1916832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Možnost výstavby nebo rekonstrukce tepelných zdrojů (kotelna, tepelný výměník atd.) vlastním nákladem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Provozování kotelen a výměníkových stanic ve vlastní režii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Výroba a dodávka tepla ve Vašich kotelnách - provozování Vašich kotelen na základě smlouvy o pronájmu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Smluvní zajištění dodávek tepla a teplé vody podle potřeby po celý rok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Smluvní zabezpečení servisních a revizních služeb a preventivních prohlídek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Opravy, údržba a revize strojního a technologického zařízení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Veškeré služby včetně napojení kotelen na centrální dispečink kotelen (CDK) - 24 hodinový servis</a:t>
            </a:r>
          </a:p>
        </p:txBody>
      </p:sp>
      <p:pic>
        <p:nvPicPr>
          <p:cNvPr id="6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42856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4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04" y="4900787"/>
            <a:ext cx="1656184" cy="9930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1" y="4905679"/>
            <a:ext cx="1648027" cy="98817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27126"/>
            <a:ext cx="1800200" cy="10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t-BR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pravovan</a:t>
            </a:r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pt-BR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 nemovitost</a:t>
            </a:r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916832"/>
            <a:ext cx="8229600" cy="41373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400" b="1" dirty="0">
                <a:ea typeface="Tahoma" panose="020B0604030504040204" pitchFamily="34" charset="0"/>
                <a:cs typeface="Tahoma" panose="020B0604030504040204" pitchFamily="34" charset="0"/>
              </a:rPr>
              <a:t>Pro Městskou část Praha 3 </a:t>
            </a:r>
            <a:r>
              <a:rPr lang="cs-CZ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spravuje </a:t>
            </a:r>
            <a:r>
              <a:rPr lang="cs-CZ" sz="1400" b="1" dirty="0">
                <a:ea typeface="Tahoma" panose="020B0604030504040204" pitchFamily="34" charset="0"/>
                <a:cs typeface="Tahoma" panose="020B0604030504040204" pitchFamily="34" charset="0"/>
              </a:rPr>
              <a:t>SMP Praha 3 a.s</a:t>
            </a:r>
            <a:r>
              <a:rPr lang="cs-CZ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.:</a:t>
            </a:r>
          </a:p>
          <a:p>
            <a:pPr lvl="1">
              <a:lnSpc>
                <a:spcPct val="150000"/>
              </a:lnSpc>
            </a:pPr>
            <a:r>
              <a:rPr lang="cs-CZ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celkem 4630 </a:t>
            </a:r>
            <a:r>
              <a:rPr lang="cs-CZ" sz="1400" b="1" dirty="0">
                <a:ea typeface="Tahoma" panose="020B0604030504040204" pitchFamily="34" charset="0"/>
                <a:cs typeface="Tahoma" panose="020B0604030504040204" pitchFamily="34" charset="0"/>
              </a:rPr>
              <a:t>nájemních jednotek v </a:t>
            </a:r>
            <a:r>
              <a:rPr lang="cs-CZ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289 domech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3175 </a:t>
            </a:r>
            <a:r>
              <a:rPr lang="cs-CZ" sz="1400" dirty="0">
                <a:ea typeface="Tahoma" panose="020B0604030504040204" pitchFamily="34" charset="0"/>
                <a:cs typeface="Tahoma" panose="020B0604030504040204" pitchFamily="34" charset="0"/>
              </a:rPr>
              <a:t>bytů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1455 nebytových prostor vč</a:t>
            </a:r>
            <a:r>
              <a:rPr lang="cs-CZ" sz="1400" dirty="0">
                <a:ea typeface="Tahoma" panose="020B0604030504040204" pitchFamily="34" charset="0"/>
                <a:cs typeface="Tahoma" panose="020B0604030504040204" pitchFamily="34" charset="0"/>
              </a:rPr>
              <a:t>. g</a:t>
            </a: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aráží a </a:t>
            </a:r>
            <a:r>
              <a:rPr lang="cs-CZ" sz="1400" dirty="0">
                <a:ea typeface="Tahoma" panose="020B0604030504040204" pitchFamily="34" charset="0"/>
                <a:cs typeface="Tahoma" panose="020B0604030504040204" pitchFamily="34" charset="0"/>
              </a:rPr>
              <a:t>garážových </a:t>
            </a: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stání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cs-CZ" sz="1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1400" b="1" dirty="0">
                <a:ea typeface="Tahoma" panose="020B0604030504040204" pitchFamily="34" charset="0"/>
                <a:cs typeface="Tahoma" panose="020B0604030504040204" pitchFamily="34" charset="0"/>
              </a:rPr>
              <a:t>jiné subjekty </a:t>
            </a:r>
            <a:r>
              <a:rPr lang="cs-CZ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spravuje </a:t>
            </a:r>
            <a:r>
              <a:rPr lang="cs-CZ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SMP Praha 3 a.s.:</a:t>
            </a:r>
          </a:p>
          <a:p>
            <a:pPr lvl="1">
              <a:lnSpc>
                <a:spcPct val="150000"/>
              </a:lnSpc>
            </a:pPr>
            <a:r>
              <a:rPr lang="cs-CZ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celkem 4869 nájemních jednotek v 97 domech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4 314 jednotek- 188 domů pro 128 společenství vlastníků jednotek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391 jednotek - 23 domů ve vlastnictví 18 bytových družstev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71 jednotek - 27 domů Správy </a:t>
            </a:r>
            <a:r>
              <a:rPr lang="cs-CZ" sz="1400" dirty="0">
                <a:ea typeface="Tahoma" panose="020B0604030504040204" pitchFamily="34" charset="0"/>
                <a:cs typeface="Tahoma" panose="020B0604030504040204" pitchFamily="34" charset="0"/>
              </a:rPr>
              <a:t>zbytkového majetku MČ Praha 3 a.s</a:t>
            </a:r>
            <a:r>
              <a:rPr lang="cs-CZ" sz="1400" b="1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93 jednotek - 5 </a:t>
            </a:r>
            <a:r>
              <a:rPr lang="cs-CZ" sz="1400" dirty="0">
                <a:ea typeface="Tahoma" panose="020B0604030504040204" pitchFamily="34" charset="0"/>
                <a:cs typeface="Tahoma" panose="020B0604030504040204" pitchFamily="34" charset="0"/>
              </a:rPr>
              <a:t>domů ve spoluvlastnictví fyzických </a:t>
            </a:r>
            <a:r>
              <a:rPr lang="cs-CZ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osob</a:t>
            </a: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60624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5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2000" b="1" dirty="0"/>
              <a:t>Napojení </a:t>
            </a:r>
            <a:r>
              <a:rPr lang="cs-CZ" sz="2000" b="1" dirty="0" smtClean="0"/>
              <a:t>kotelen na </a:t>
            </a:r>
            <a:r>
              <a:rPr lang="cs-CZ" sz="2000" b="1" dirty="0" smtClean="0"/>
              <a:t>Centrální dispečink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895747"/>
            <a:ext cx="8229600" cy="413732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1400" b="1" dirty="0"/>
              <a:t>Na centrální dispečink kotelen je v současnosti </a:t>
            </a:r>
            <a:r>
              <a:rPr lang="cs-CZ" sz="1400" b="1" dirty="0" smtClean="0"/>
              <a:t>napojeno:</a:t>
            </a:r>
          </a:p>
          <a:p>
            <a:pPr lvl="1">
              <a:lnSpc>
                <a:spcPct val="150000"/>
              </a:lnSpc>
            </a:pPr>
            <a:r>
              <a:rPr lang="cs-CZ" sz="1400" dirty="0" smtClean="0"/>
              <a:t>69 kotelen</a:t>
            </a:r>
            <a:endParaRPr lang="cs-CZ" sz="1400" dirty="0"/>
          </a:p>
          <a:p>
            <a:pPr lvl="1">
              <a:lnSpc>
                <a:spcPct val="150000"/>
              </a:lnSpc>
            </a:pPr>
            <a:r>
              <a:rPr lang="cs-CZ" sz="1400" dirty="0"/>
              <a:t>27 výměníků (resp. předávacích stanic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pic>
        <p:nvPicPr>
          <p:cNvPr id="1028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42856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6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" y="3251019"/>
            <a:ext cx="2540905" cy="14267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" y="4832036"/>
            <a:ext cx="2540905" cy="142677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25932"/>
            <a:ext cx="2540906" cy="142677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51020"/>
            <a:ext cx="2540906" cy="14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81731" y="6309320"/>
            <a:ext cx="8294725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7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/>
              <a:t>Popis návrhu řešení CZT ve městě Brandýs nad Labem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17235" y="1844824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cs-CZ" sz="1400" b="1" u="sng" dirty="0"/>
              <a:t>Zajištění výroby a dopravy  cca 35.000-45.000GJ TE/kalendářní rok</a:t>
            </a:r>
          </a:p>
          <a:p>
            <a:pPr marL="0" indent="0">
              <a:lnSpc>
                <a:spcPct val="200000"/>
              </a:lnSpc>
              <a:buNone/>
            </a:pPr>
            <a:endParaRPr lang="cs-CZ" sz="1400" b="1" u="sng" dirty="0"/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cs-CZ" sz="1400" dirty="0" smtClean="0"/>
              <a:t>Popis </a:t>
            </a:r>
            <a:r>
              <a:rPr lang="cs-CZ" sz="1400" dirty="0"/>
              <a:t>stávajícího stavu CZT ve městě Brandýs nad Labem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endParaRPr lang="cs-CZ" sz="1400" dirty="0"/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cs-CZ" sz="1400" dirty="0" smtClean="0"/>
              <a:t>Návrh </a:t>
            </a:r>
            <a:r>
              <a:rPr lang="cs-CZ" sz="1400" dirty="0"/>
              <a:t>budoucího stavu zajištění výroby a rozvodů TE ve městě Brandýs nad Labem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endParaRPr lang="cs-CZ" sz="1400" dirty="0"/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cs-CZ" sz="1400" dirty="0" smtClean="0"/>
              <a:t>Doporučení </a:t>
            </a:r>
            <a:r>
              <a:rPr lang="cs-CZ" sz="1400" dirty="0"/>
              <a:t>společnosti SMP Praha 3 a.s</a:t>
            </a:r>
            <a:r>
              <a:rPr lang="cs-CZ" sz="1400" b="1" dirty="0"/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722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381731" y="6309320"/>
            <a:ext cx="8305069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8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/>
              <a:t>Popis stávajícího stavu CZT ve městě Brandýs nad Labem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b="1" dirty="0"/>
              <a:t>Firma TOMMI holding spol. s r.o. - </a:t>
            </a:r>
            <a:r>
              <a:rPr lang="cs-CZ" sz="1400" b="1" dirty="0" err="1"/>
              <a:t>zdoje</a:t>
            </a:r>
            <a:r>
              <a:rPr lang="cs-CZ" sz="1400" b="1" dirty="0"/>
              <a:t> K1 a K2 dva teplovodní okruhy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Pronajaté zdroje výroby TE (tepelné energie) K1 a K2 dodávají teplo do rozvodů města  za aktuální cenu cca 580,-Kč včetně DPH za vyrobený GJ TE. Kotelny jsou v technicky dobrém a provozuschopném stavu. a jsou v majetku města Brandýs nad Labem. Rozvody TE (tepelné energie) jsou ve stavu již nevyhovujícím, kde je nutná rekonstrukce těchto rozvodů a změny stávajícího </a:t>
            </a:r>
            <a:r>
              <a:rPr lang="cs-CZ" sz="1400" dirty="0" err="1"/>
              <a:t>čtyřtrubního</a:t>
            </a:r>
            <a:r>
              <a:rPr lang="cs-CZ" sz="1400" dirty="0"/>
              <a:t> systému na systém </a:t>
            </a:r>
            <a:r>
              <a:rPr lang="cs-CZ" sz="1400" dirty="0" err="1"/>
              <a:t>dvoutrubní</a:t>
            </a:r>
            <a:r>
              <a:rPr lang="cs-CZ" sz="1400" dirty="0"/>
              <a:t> včetně vybudování nových domovních předávacích stanic a to v případě zachování systému CZT.</a:t>
            </a:r>
          </a:p>
          <a:p>
            <a:pPr marL="0" indent="0">
              <a:buNone/>
            </a:pPr>
            <a:endParaRPr lang="cs-CZ" sz="1400" dirty="0"/>
          </a:p>
          <a:p>
            <a:pPr>
              <a:buFont typeface="+mj-lt"/>
              <a:buAutoNum type="arabicPeriod" startAt="2"/>
            </a:pPr>
            <a:r>
              <a:rPr lang="cs-CZ" sz="1400" b="1" dirty="0"/>
              <a:t>Firma „Hořák“- zdroj výroby TE je technologie firmy Hořák a jeden teplovodní okruh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Zdroj  (firma HOŘÁK) výroby TE dodává teplo do rozvodů města za aktuální cenu 640,-Kč včetně DPH za vyrobený GJ TE. Technologie kotelny je v majetku </a:t>
            </a:r>
            <a:r>
              <a:rPr lang="cs-CZ" sz="1400" dirty="0" err="1"/>
              <a:t>fi</a:t>
            </a:r>
            <a:r>
              <a:rPr lang="cs-CZ" sz="1400" dirty="0"/>
              <a:t> Hořák a  budova je v majetku města Brandýs nad Labem. Rozvody TE (tepelné energie) jsou v technicky již naprosto nevyhovujícím stavu a vyžadují  rekonstrukci. Město Brandýs nad Labem  i přes tuto vyšší cenu TE  dotuje </a:t>
            </a:r>
            <a:r>
              <a:rPr lang="cs-CZ" sz="1400" dirty="0" err="1"/>
              <a:t>fi</a:t>
            </a:r>
            <a:r>
              <a:rPr lang="cs-CZ" sz="1400" dirty="0"/>
              <a:t> Hořák, což lze vnímat jako dotaci soukromému subjektu a nikoliv jako dotaci mající vliv na snížení ceny TE a vyrobeného GJ TE.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17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81731" y="6309320"/>
            <a:ext cx="8305069" cy="379444"/>
          </a:xfrm>
          <a:prstGeom prst="rect">
            <a:avLst/>
          </a:prstGeom>
          <a:solidFill>
            <a:srgbClr val="0F2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23639"/>
            <a:ext cx="2133600" cy="365125"/>
          </a:xfrm>
        </p:spPr>
        <p:txBody>
          <a:bodyPr/>
          <a:lstStyle/>
          <a:p>
            <a:fld id="{815B7054-C7B2-421A-970B-E85D64E63F1A}" type="slidenum">
              <a:rPr lang="cs-CZ" b="1" smtClean="0">
                <a:solidFill>
                  <a:schemeClr val="bg1"/>
                </a:solidFill>
              </a:rPr>
              <a:t>9</a:t>
            </a:fld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88630" y="6309320"/>
            <a:ext cx="2895600" cy="3651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©  </a:t>
            </a:r>
            <a:r>
              <a:rPr lang="cs-CZ" b="1" dirty="0" smtClean="0">
                <a:solidFill>
                  <a:schemeClr val="bg1"/>
                </a:solidFill>
              </a:rPr>
              <a:t>2015  SMP Praha 3 a.s.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smppraha3.cz/img/logo_S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1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051720" y="1424661"/>
            <a:ext cx="6624736" cy="0"/>
          </a:xfrm>
          <a:prstGeom prst="line">
            <a:avLst/>
          </a:prstGeom>
          <a:ln w="22225">
            <a:solidFill>
              <a:srgbClr val="0F2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/>
              <a:t>Návrh budoucího stavu zajištění výroby a rozvodů </a:t>
            </a:r>
            <a:r>
              <a:rPr lang="cs-CZ" sz="2000" b="1" dirty="0" smtClean="0"/>
              <a:t>TE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u="sng" dirty="0"/>
              <a:t>Tento návrh se dá rozdělit do několika různých odpovědí, které řeší výše uvedenou problematiku, kde jednotlivé odpovědi jsou očíslovány a zároveň jsou zde uvedeny pozitiva i negativa jednotlivých způsobů řešení.</a:t>
            </a: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  <a:p>
            <a:pPr>
              <a:buFont typeface="+mj-lt"/>
              <a:buAutoNum type="arabicPeriod"/>
            </a:pPr>
            <a:r>
              <a:rPr lang="cs-CZ" sz="1400" b="1" dirty="0"/>
              <a:t>Vybudování domovních kotelen pro každé odběrné </a:t>
            </a:r>
            <a:r>
              <a:rPr lang="cs-CZ" sz="1400" b="1" dirty="0" smtClean="0"/>
              <a:t>místo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město </a:t>
            </a:r>
            <a:r>
              <a:rPr lang="cs-CZ" sz="1400" dirty="0"/>
              <a:t>nebude finančně vstupovat do zajištění TE pro konečného spotřebitele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samostatnost </a:t>
            </a:r>
            <a:r>
              <a:rPr lang="cs-CZ" sz="1400" dirty="0"/>
              <a:t>v rozhodování jednotlivých SVJ a konečných odběratelů bez návaznosti dalších vztahů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sz="1400" dirty="0" smtClean="0"/>
              <a:t>rozhodování </a:t>
            </a:r>
            <a:r>
              <a:rPr lang="cs-CZ" sz="1400" dirty="0"/>
              <a:t>konečného spotřebitele o kvalitě technického řešení v návaznosti na velikost soukromé investice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 smtClean="0"/>
              <a:t>nižší </a:t>
            </a:r>
            <a:r>
              <a:rPr lang="cs-CZ" sz="1400" dirty="0"/>
              <a:t>účinnost zdroje TE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 smtClean="0"/>
              <a:t>vyšší </a:t>
            </a:r>
            <a:r>
              <a:rPr lang="cs-CZ" sz="1400" dirty="0"/>
              <a:t>provozní náklady oproti CZT ( revize, čištění spalinových cest, obsluhu, </a:t>
            </a:r>
            <a:r>
              <a:rPr lang="cs-CZ" sz="1400" dirty="0" err="1"/>
              <a:t>MaR</a:t>
            </a:r>
            <a:r>
              <a:rPr lang="cs-CZ" sz="1400" dirty="0"/>
              <a:t> a 24hodinový dozor a </a:t>
            </a:r>
            <a:r>
              <a:rPr lang="cs-CZ" sz="1400" dirty="0" smtClean="0"/>
              <a:t>servis na </a:t>
            </a:r>
            <a:r>
              <a:rPr lang="cs-CZ" sz="1400" dirty="0"/>
              <a:t>sídlišti U Nádraží nelze vybudovat domovní kotelny pro nedostatečnost kapacity plynu. Dále je nutné podotknout, že i pro ostatní SVJ (sídliště U Nemocnice) je velmi složitá legislativa a uvedení do provozu domovních kotelen. Téměř naráz se musí se všechny SVJ a OM (odběrné místa)  v jeden čas domluvit o změně způsobu vytápění a musí celou věc začít individuálně a legislativně řešit tak, aby CZT přestalo být funkční k nějakému předem stanovenému datu. Nesmí zde vnikat ztráty v systému CZT na což by doplatili koneční </a:t>
            </a:r>
            <a:r>
              <a:rPr lang="cs-CZ" sz="1400" dirty="0" smtClean="0"/>
              <a:t>spotřebitelé</a:t>
            </a:r>
            <a:endParaRPr lang="cs-CZ" sz="1400" dirty="0"/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 smtClean="0"/>
              <a:t>podstatně </a:t>
            </a:r>
            <a:r>
              <a:rPr lang="cs-CZ" sz="1400" dirty="0"/>
              <a:t>vyšší ekologická zátěž dioxiny v dané lokalitě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 smtClean="0"/>
              <a:t>vyšší </a:t>
            </a:r>
            <a:r>
              <a:rPr lang="cs-CZ" sz="1400" dirty="0"/>
              <a:t>náklady na zajištění paliva 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sz="1400" dirty="0" smtClean="0"/>
              <a:t>v</a:t>
            </a:r>
            <a:r>
              <a:rPr lang="cs-CZ" sz="1400" dirty="0"/>
              <a:t> konečném důsledku bude dlouhodobě vyšší cena TE než z </a:t>
            </a:r>
            <a:r>
              <a:rPr lang="cs-CZ" sz="1400" dirty="0" smtClean="0"/>
              <a:t>CZT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772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693</Words>
  <Application>Microsoft Office PowerPoint</Application>
  <PresentationFormat>Předvádění na obrazovce (4:3)</PresentationFormat>
  <Paragraphs>139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O společnosti</vt:lpstr>
      <vt:lpstr>Poskytované služby</vt:lpstr>
      <vt:lpstr>Výstavba, provoz a údržba topných zdrojů</vt:lpstr>
      <vt:lpstr>Spravované nemovitosti</vt:lpstr>
      <vt:lpstr>Napojení kotelen na Centrální dispečink</vt:lpstr>
      <vt:lpstr>Popis návrhu řešení CZT ve městě Brandýs nad Labem</vt:lpstr>
      <vt:lpstr>Popis stávajícího stavu CZT ve městě Brandýs nad Labem</vt:lpstr>
      <vt:lpstr>Návrh budoucího stavu zajištění výroby a rozvodů TE</vt:lpstr>
      <vt:lpstr>Návrh budoucího stavu zajištění výroby a rozvodů TE</vt:lpstr>
      <vt:lpstr>Návrh budoucího stavu zajištění výroby a rozvodů TE</vt:lpstr>
      <vt:lpstr>Návrh budoucího stavu zajištění výroby a rozvodů TE</vt:lpstr>
      <vt:lpstr>Návrh budoucího stavu zajištění výroby a rozvodů TE Fotogalerie</vt:lpstr>
      <vt:lpstr>Doporučení společnosti SMP Praha 3 a.s.</vt:lpstr>
      <vt:lpstr>Stávající kalkulační vzorec ceny TE pro lokalitu Praha 3 společnosti SMP Praha 3 a.s.</vt:lpstr>
      <vt:lpstr>Kontakty</vt:lpstr>
    </vt:vector>
  </TitlesOfParts>
  <Company>SMP Praha 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Maryška Karel</dc:creator>
  <cp:lastModifiedBy>Maryška Karel</cp:lastModifiedBy>
  <cp:revision>78</cp:revision>
  <dcterms:created xsi:type="dcterms:W3CDTF">2015-02-23T09:45:20Z</dcterms:created>
  <dcterms:modified xsi:type="dcterms:W3CDTF">2015-02-25T13:10:50Z</dcterms:modified>
</cp:coreProperties>
</file>